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1" name="Shape 141"/>
          <p:cNvSpPr/>
          <p:nvPr>
            <p:ph type="sldImg"/>
          </p:nvPr>
        </p:nvSpPr>
        <p:spPr>
          <a:xfrm>
            <a:off x="1143000" y="685800"/>
            <a:ext cx="4572000" cy="3429000"/>
          </a:xfrm>
          <a:prstGeom prst="rect">
            <a:avLst/>
          </a:prstGeom>
        </p:spPr>
        <p:txBody>
          <a:bodyPr/>
          <a:lstStyle/>
          <a:p>
            <a:pPr/>
          </a:p>
        </p:txBody>
      </p:sp>
      <p:sp>
        <p:nvSpPr>
          <p:cNvPr id="142" name="Shape 14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 Id="rId3" Type="http://schemas.openxmlformats.org/officeDocument/2006/relationships/hyperlink" Target="https://neu-se.github.io/CS4530-CS5500-Spring-2021/tutorials/week3-apis" TargetMode="External"/><Relationship Id="rId4" Type="http://schemas.openxmlformats.org/officeDocument/2006/relationships/hyperlink" Target="https://rest-example.covey.tow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Shape 181"/>
          <p:cNvSpPr/>
          <p:nvPr>
            <p:ph type="sldImg"/>
          </p:nvPr>
        </p:nvSpPr>
        <p:spPr>
          <a:prstGeom prst="rect">
            <a:avLst/>
          </a:prstGeom>
        </p:spPr>
        <p:txBody>
          <a:bodyPr/>
          <a:lstStyle/>
          <a:p>
            <a:pPr/>
          </a:p>
        </p:txBody>
      </p:sp>
      <p:sp>
        <p:nvSpPr>
          <p:cNvPr id="182" name="Shape 182"/>
          <p:cNvSpPr/>
          <p:nvPr>
            <p:ph type="body" sz="quarter" idx="1"/>
          </p:nvPr>
        </p:nvSpPr>
        <p:spPr>
          <a:prstGeom prst="rect">
            <a:avLst/>
          </a:prstGeom>
        </p:spPr>
        <p:txBody>
          <a:bodyPr/>
          <a:lstStyle/>
          <a:p>
            <a:pPr/>
            <a:r>
              <a:t>Note: what’s wrong with studentids? Studentids is not really a resource on its own, but another view into transcripts.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Shape 187"/>
          <p:cNvSpPr/>
          <p:nvPr>
            <p:ph type="sldImg"/>
          </p:nvPr>
        </p:nvSpPr>
        <p:spPr>
          <a:prstGeom prst="rect">
            <a:avLst/>
          </a:prstGeom>
        </p:spPr>
        <p:txBody>
          <a:bodyPr/>
          <a:lstStyle/>
          <a:p>
            <a:pPr/>
          </a:p>
        </p:txBody>
      </p:sp>
      <p:sp>
        <p:nvSpPr>
          <p:cNvPr id="188" name="Shape 188"/>
          <p:cNvSpPr/>
          <p:nvPr>
            <p:ph type="body" sz="quarter" idx="1"/>
          </p:nvPr>
        </p:nvSpPr>
        <p:spPr>
          <a:prstGeom prst="rect">
            <a:avLst/>
          </a:prstGeom>
        </p:spPr>
        <p:txBody>
          <a:bodyPr/>
          <a:lstStyle/>
          <a:p>
            <a:pPr/>
            <a:r>
              <a:t>[Open code. Discuss: Middleware, DB abstractions, response codes, parameters]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Shape 193"/>
          <p:cNvSpPr/>
          <p:nvPr>
            <p:ph type="sldImg"/>
          </p:nvPr>
        </p:nvSpPr>
        <p:spPr>
          <a:prstGeom prst="rect">
            <a:avLst/>
          </a:prstGeom>
        </p:spPr>
        <p:txBody>
          <a:bodyPr/>
          <a:lstStyle/>
          <a:p>
            <a:pPr/>
          </a:p>
        </p:txBody>
      </p:sp>
      <p:sp>
        <p:nvSpPr>
          <p:cNvPr id="194" name="Shape 194"/>
          <p:cNvSpPr/>
          <p:nvPr>
            <p:ph type="body" sz="quarter" idx="1"/>
          </p:nvPr>
        </p:nvSpPr>
        <p:spPr>
          <a:prstGeom prst="rect">
            <a:avLst/>
          </a:prstGeom>
        </p:spPr>
        <p:txBody>
          <a:bodyPr/>
          <a:lstStyle/>
          <a:p>
            <a:pPr/>
            <a:r>
              <a:t>Activity - 25 minutes.</a:t>
            </a:r>
          </a:p>
          <a:p>
            <a:pPr/>
          </a:p>
          <a:p>
            <a:pPr/>
            <a:r>
              <a:t>In your group, everybody should install Postman. See the tutorial for getting started: </a:t>
            </a:r>
            <a:r>
              <a:rPr u="sng">
                <a:hlinkClick r:id="rId3" invalidUrl="" action="" tgtFrame="" tooltip="" history="1" highlightClick="0" endSnd="0"/>
              </a:rPr>
              <a:t>https://neu-se.github.io/CS4530-CS5500-Spring-2021/tutorials/week3-apis</a:t>
            </a:r>
          </a:p>
          <a:p>
            <a:pPr/>
          </a:p>
          <a:p>
            <a:pPr/>
            <a:r>
              <a:t>Experiment with the API server, using my installation. Instead of “localhost:4001”, use </a:t>
            </a:r>
            <a:r>
              <a:rPr u="sng">
                <a:hlinkClick r:id="rId4" invalidUrl="" action="" tgtFrame="" tooltip="" history="1" highlightClick="0" endSnd="0"/>
              </a:rPr>
              <a:t>https://rest-example.covey.town</a:t>
            </a:r>
          </a:p>
          <a:p>
            <a:pPr/>
          </a:p>
          <a:p>
            <a:pPr/>
            <a:r>
              <a:t>Test out getting the list of transcripts. Follow the instructions to create a new student to create a student “Group X” (where X is your group number in Zoom)</a:t>
            </a:r>
          </a:p>
          <a:p>
            <a:pPr/>
          </a:p>
          <a:p>
            <a:pPr/>
            <a:r>
              <a:t>Study the API in the handout, and deduce how to set your group’s grade for CS4530 to 100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000000"/>
                </a:solidFill>
              </a:defRPr>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000000"/>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lvl1pPr>
              <a:defRPr>
                <a:solidFill>
                  <a:srgbClr val="000000"/>
                </a:solidFill>
              </a:defRPr>
            </a:lvl1pPr>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660384004_1290x1720.jpg"/>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lvl1pPr>
              <a:defRPr>
                <a:solidFill>
                  <a:srgbClr val="000000"/>
                </a:solidFill>
              </a:defRPr>
            </a:lvl1p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000000"/>
                </a:solidFill>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lvl1pPr>
              <a:defRPr>
                <a:solidFill>
                  <a:srgbClr val="000000"/>
                </a:solidFill>
              </a:defRPr>
            </a:lvl1p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lvl1pPr>
              <a:defRPr>
                <a:solidFill>
                  <a:srgbClr val="000000"/>
                </a:solidFill>
              </a:defRPr>
            </a:lvl1p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1pPr>
      <a:lvl2pPr marL="0" marR="0" indent="4572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2pPr>
      <a:lvl3pPr marL="0" marR="0" indent="9144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3pPr>
      <a:lvl4pPr marL="0" marR="0" indent="13716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4pPr>
      <a:lvl5pPr marL="0" marR="0" indent="18288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5pPr>
      <a:lvl6pPr marL="0" marR="0" indent="22860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6pPr>
      <a:lvl7pPr marL="0" marR="0" indent="27432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7pPr>
      <a:lvl8pPr marL="0" marR="0" indent="32004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8pPr>
      <a:lvl9pPr marL="0" marR="0" indent="36576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s://neu-se.github.io/CS4530-CS5500-Spring-2021/tutorials/week3-apis"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creativecommons.org/licenses/by-sa/4.0/"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Jonathan Bell, John Boyland, Mitch Wand…"/>
          <p:cNvSpPr txBox="1"/>
          <p:nvPr>
            <p:ph type="body" idx="21"/>
          </p:nvPr>
        </p:nvSpPr>
        <p:spPr>
          <a:xfrm>
            <a:off x="1201340" y="11177783"/>
            <a:ext cx="21971003" cy="1319058"/>
          </a:xfrm>
          <a:prstGeom prst="rect">
            <a:avLst/>
          </a:prstGeom>
          <a:extLst>
            <a:ext uri="{C572A759-6A51-4108-AA02-DFA0A04FC94B}">
              <ma14:wrappingTextBoxFlag xmlns:ma14="http://schemas.microsoft.com/office/mac/drawingml/2011/main" val="1"/>
            </a:ext>
          </a:extLst>
        </p:spPr>
        <p:txBody>
          <a:bodyPr/>
          <a:lstStyle/>
          <a:p>
            <a:pPr>
              <a:defRPr>
                <a:solidFill>
                  <a:srgbClr val="005493"/>
                </a:solidFill>
              </a:defRPr>
            </a:pPr>
            <a:r>
              <a:t>Jonathan Bell, John Boyland, Mitch Wand</a:t>
            </a:r>
          </a:p>
          <a:p>
            <a:pPr>
              <a:defRPr>
                <a:solidFill>
                  <a:srgbClr val="005493"/>
                </a:solidFill>
              </a:defRPr>
            </a:pPr>
            <a:r>
              <a:t>Khoury College of Computer Sciences</a:t>
            </a:r>
          </a:p>
        </p:txBody>
      </p:sp>
      <p:sp>
        <p:nvSpPr>
          <p:cNvPr id="145" name="CS 4530…"/>
          <p:cNvSpPr txBox="1"/>
          <p:nvPr>
            <p:ph type="ctrTitle"/>
          </p:nvPr>
        </p:nvSpPr>
        <p:spPr>
          <a:prstGeom prst="rect">
            <a:avLst/>
          </a:prstGeom>
        </p:spPr>
        <p:txBody>
          <a:bodyPr/>
          <a:lstStyle/>
          <a:p>
            <a:pPr>
              <a:defRPr>
                <a:solidFill>
                  <a:srgbClr val="005493"/>
                </a:solidFill>
              </a:defRPr>
            </a:pPr>
            <a:r>
              <a:t>CS 4530</a:t>
            </a:r>
          </a:p>
          <a:p>
            <a:pPr>
              <a:defRPr>
                <a:solidFill>
                  <a:srgbClr val="005493"/>
                </a:solidFill>
              </a:defRPr>
            </a:pPr>
            <a:r>
              <a:t>Software Engineering</a:t>
            </a:r>
          </a:p>
        </p:txBody>
      </p:sp>
      <p:sp>
        <p:nvSpPr>
          <p:cNvPr id="146" name="Lecture 5 - HTTP + REST"/>
          <p:cNvSpPr txBox="1"/>
          <p:nvPr>
            <p:ph type="subTitle" sz="quarter" idx="1"/>
          </p:nvPr>
        </p:nvSpPr>
        <p:spPr>
          <a:prstGeom prst="rect">
            <a:avLst/>
          </a:prstGeom>
        </p:spPr>
        <p:txBody>
          <a:bodyPr/>
          <a:lstStyle/>
          <a:p>
            <a:pPr/>
            <a:r>
              <a:t>Lecture 5 - HTTP + REST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Activity: Postman"/>
          <p:cNvSpPr txBox="1"/>
          <p:nvPr>
            <p:ph type="title"/>
          </p:nvPr>
        </p:nvSpPr>
        <p:spPr>
          <a:prstGeom prst="rect">
            <a:avLst/>
          </a:prstGeom>
        </p:spPr>
        <p:txBody>
          <a:bodyPr/>
          <a:lstStyle/>
          <a:p>
            <a:pPr/>
            <a:r>
              <a:t>Activity: Postman</a:t>
            </a:r>
          </a:p>
        </p:txBody>
      </p:sp>
      <p:sp>
        <p:nvSpPr>
          <p:cNvPr id="191" name="REST API Testing"/>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REST API Testing</a:t>
            </a:r>
          </a:p>
        </p:txBody>
      </p:sp>
      <p:sp>
        <p:nvSpPr>
          <p:cNvPr id="192" name="https://neu-se.github.io/CS4530-CS5500-Spring-2021/tutorials/week3-apis"/>
          <p:cNvSpPr txBox="1"/>
          <p:nvPr/>
        </p:nvSpPr>
        <p:spPr>
          <a:xfrm>
            <a:off x="4907326" y="6149150"/>
            <a:ext cx="14234618" cy="5851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ct val="117999"/>
              </a:lnSpc>
              <a:defRPr sz="3300" u="sng">
                <a:solidFill>
                  <a:srgbClr val="000000"/>
                </a:solidFill>
                <a:hlinkClick r:id="rId3" invalidUrl="" action="" tgtFrame="" tooltip="" history="1" highlightClick="0" endSnd="0"/>
              </a:defRPr>
            </a:lvl1pPr>
          </a:lstStyle>
          <a:p>
            <a:pPr>
              <a:defRPr u="none"/>
            </a:pPr>
            <a:r>
              <a:rPr u="sng">
                <a:hlinkClick r:id="rId3" invalidUrl="" action="" tgtFrame="" tooltip="" history="1" highlightClick="0" endSnd="0"/>
              </a:rPr>
              <a:t>https://neu-se.github.io/CS4530-CS5500-Spring-2021/tutorials/week3-apis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This work is licensed under a Creative Commons Attribution-ShareAlike license"/>
          <p:cNvSpPr txBox="1"/>
          <p:nvPr>
            <p:ph type="title"/>
          </p:nvPr>
        </p:nvSpPr>
        <p:spPr>
          <a:xfrm>
            <a:off x="1206500" y="1079500"/>
            <a:ext cx="21971000" cy="2055994"/>
          </a:xfrm>
          <a:prstGeom prst="rect">
            <a:avLst/>
          </a:prstGeom>
        </p:spPr>
        <p:txBody>
          <a:bodyPr/>
          <a:lstStyle>
            <a:lvl1pPr algn="ctr" defTabSz="2023821">
              <a:defRPr spc="-141" sz="7054"/>
            </a:lvl1pPr>
          </a:lstStyle>
          <a:p>
            <a:pPr/>
            <a:r>
              <a:t>This work is licensed under a Creative Commons Attribution-ShareAlike license</a:t>
            </a:r>
          </a:p>
        </p:txBody>
      </p:sp>
      <p:sp>
        <p:nvSpPr>
          <p:cNvPr id="197" name="This work is licensed under the Creative Commons Attribution-ShareAlike 4.0 International License. To view a copy of this license, visit http://creativecommons.org/licenses/by-sa/4.0/…"/>
          <p:cNvSpPr txBox="1"/>
          <p:nvPr>
            <p:ph type="body" idx="1"/>
          </p:nvPr>
        </p:nvSpPr>
        <p:spPr>
          <a:prstGeom prst="rect">
            <a:avLst/>
          </a:prstGeom>
        </p:spPr>
        <p:txBody>
          <a:bodyPr/>
          <a:lstStyle/>
          <a:p>
            <a:pPr marL="458390" indent="-458390" defTabSz="542210">
              <a:lnSpc>
                <a:spcPct val="100000"/>
              </a:lnSpc>
              <a:spcBef>
                <a:spcPts val="1000"/>
              </a:spcBef>
              <a:buSzPct val="75000"/>
              <a:defRPr sz="3300">
                <a:latin typeface="Helvetica Light"/>
                <a:ea typeface="Helvetica Light"/>
                <a:cs typeface="Helvetica Light"/>
                <a:sym typeface="Helvetica Light"/>
              </a:defRPr>
            </a:pPr>
            <a:r>
              <a:t>This work is licensed under the Creative Commons Attribution-ShareAlike 4.0 International License. To view a copy of this license, visit </a:t>
            </a:r>
            <a:r>
              <a:rPr u="sng">
                <a:hlinkClick r:id="rId2" invalidUrl="" action="" tgtFrame="" tooltip="" history="1" highlightClick="0" endSnd="0"/>
              </a:rPr>
              <a:t>http://creativecommons.org/licenses/by-sa/4.0/</a:t>
            </a:r>
            <a:r>
              <a:t> </a:t>
            </a:r>
          </a:p>
          <a:p>
            <a:pPr marL="458390" indent="-458390" defTabSz="542210">
              <a:lnSpc>
                <a:spcPct val="100000"/>
              </a:lnSpc>
              <a:spcBef>
                <a:spcPts val="1000"/>
              </a:spcBef>
              <a:buSzPct val="75000"/>
              <a:defRPr sz="3300">
                <a:latin typeface="Helvetica Light"/>
                <a:ea typeface="Helvetica Light"/>
                <a:cs typeface="Helvetica Light"/>
                <a:sym typeface="Helvetica Light"/>
              </a:defRPr>
            </a:pPr>
            <a:r>
              <a:t>You are free to:</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Share — copy and redistribute the material in any medium or format</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Adapt — remix, transform, and build upon the material</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for any purpose, even commercially.</a:t>
            </a:r>
          </a:p>
          <a:p>
            <a:pPr marL="458390" indent="-458390" defTabSz="542210">
              <a:lnSpc>
                <a:spcPct val="100000"/>
              </a:lnSpc>
              <a:spcBef>
                <a:spcPts val="1000"/>
              </a:spcBef>
              <a:buSzPct val="75000"/>
              <a:defRPr sz="3300">
                <a:latin typeface="Helvetica Light"/>
                <a:ea typeface="Helvetica Light"/>
                <a:cs typeface="Helvetica Light"/>
                <a:sym typeface="Helvetica Light"/>
              </a:defRPr>
            </a:pPr>
            <a:r>
              <a:t>Under the following terms:</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Attribution — You must give appropriate credit, provide a link to the license, and indicate if changes were made. You may do so in any reasonable manner, but not in any way that suggests the licensor endorses you or your use. </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ShareAlike — If you remix, transform, or build upon the material, you must distribute your contributions under the same license as the original. </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No additional restrictions — You may not apply legal terms or technological measures that legally restrict others from doing anything the license permits.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Zoom Mechanics"/>
          <p:cNvSpPr txBox="1"/>
          <p:nvPr>
            <p:ph type="title"/>
          </p:nvPr>
        </p:nvSpPr>
        <p:spPr>
          <a:prstGeom prst="rect">
            <a:avLst/>
          </a:prstGeom>
        </p:spPr>
        <p:txBody>
          <a:bodyPr/>
          <a:lstStyle/>
          <a:p>
            <a:pPr/>
            <a:r>
              <a:t>Zoom Mechanics</a:t>
            </a:r>
          </a:p>
        </p:txBody>
      </p:sp>
      <p:sp>
        <p:nvSpPr>
          <p:cNvPr id="149" name="Slide Subtitle"/>
          <p:cNvSpPr txBox="1"/>
          <p:nvPr>
            <p:ph type="body" idx="21"/>
          </p:nvPr>
        </p:nvSpPr>
        <p:spPr>
          <a:prstGeom prst="rect">
            <a:avLst/>
          </a:prstGeom>
        </p:spPr>
        <p:txBody>
          <a:bodyPr/>
          <a:lstStyle/>
          <a:p>
            <a:pPr/>
          </a:p>
        </p:txBody>
      </p:sp>
      <p:sp>
        <p:nvSpPr>
          <p:cNvPr id="150" name="Recording: This meeting is being recorded…"/>
          <p:cNvSpPr txBox="1"/>
          <p:nvPr>
            <p:ph type="body" idx="1"/>
          </p:nvPr>
        </p:nvSpPr>
        <p:spPr>
          <a:prstGeom prst="rect">
            <a:avLst/>
          </a:prstGeom>
        </p:spPr>
        <p:txBody>
          <a:bodyPr/>
          <a:lstStyle/>
          <a:p>
            <a:pPr marL="457200" indent="-457200" defTabSz="1828754">
              <a:spcBef>
                <a:spcPts val="3300"/>
              </a:spcBef>
              <a:defRPr sz="3600"/>
            </a:pPr>
            <a:r>
              <a:t>Recording: This meeting is being recorded</a:t>
            </a:r>
          </a:p>
          <a:p>
            <a:pPr marL="457200" indent="-457200" defTabSz="1828754">
              <a:spcBef>
                <a:spcPts val="3300"/>
              </a:spcBef>
              <a:defRPr sz="3600"/>
            </a:pPr>
            <a:r>
              <a:t>If you feel comfortable having your camera on, please do so! If not: a photo?</a:t>
            </a:r>
          </a:p>
          <a:p>
            <a:pPr marL="457200" indent="-457200" defTabSz="1828754">
              <a:spcBef>
                <a:spcPts val="3300"/>
              </a:spcBef>
              <a:defRPr sz="3600"/>
            </a:pPr>
            <a:r>
              <a:t>I can see the zoom chat while lecturing, slack while you’re in breakout rooms</a:t>
            </a:r>
          </a:p>
          <a:p>
            <a:pPr marL="457200" indent="-457200" defTabSz="1828754">
              <a:spcBef>
                <a:spcPts val="3300"/>
              </a:spcBef>
              <a:defRPr sz="3600"/>
            </a:pPr>
            <a:r>
              <a:t>If you have a question or comment, please either:</a:t>
            </a:r>
          </a:p>
          <a:p>
            <a:pPr lvl="1" marL="914400" indent="-457200" defTabSz="1828754">
              <a:spcBef>
                <a:spcPts val="3300"/>
              </a:spcBef>
              <a:defRPr sz="3600"/>
            </a:pPr>
            <a:r>
              <a:t>“Raise hand” - I will call on you</a:t>
            </a:r>
          </a:p>
          <a:p>
            <a:pPr lvl="1" marL="914400" indent="-457200" defTabSz="1828754">
              <a:spcBef>
                <a:spcPts val="3300"/>
              </a:spcBef>
              <a:defRPr sz="3600"/>
            </a:pPr>
            <a:r>
              <a:t>Write “Q: &lt;my question&gt;” in chat - I will answer</a:t>
            </a:r>
            <a:br/>
            <a:r>
              <a:t>   your question, and might mention your name and ask you</a:t>
            </a:r>
            <a:br/>
            <a:r>
              <a:t>   a follow-up to make sure your question is addressed</a:t>
            </a:r>
          </a:p>
          <a:p>
            <a:pPr lvl="1" marL="914400" indent="-457200" defTabSz="1828754">
              <a:spcBef>
                <a:spcPts val="3300"/>
              </a:spcBef>
              <a:defRPr sz="3600"/>
            </a:pPr>
            <a:r>
              <a:t>Write “SQ: &lt;my question&gt;” in chat - I will answer</a:t>
            </a:r>
            <a:br/>
            <a:r>
              <a:t>   your question, and not mention your name or expect you to</a:t>
            </a:r>
            <a:br/>
            <a:r>
              <a:t>   respond verbally</a:t>
            </a:r>
          </a:p>
        </p:txBody>
      </p:sp>
      <p:pic>
        <p:nvPicPr>
          <p:cNvPr id="151" name="IMG_5632.jpeg" descr="IMG_5632.jpeg"/>
          <p:cNvPicPr>
            <a:picLocks noChangeAspect="1"/>
          </p:cNvPicPr>
          <p:nvPr/>
        </p:nvPicPr>
        <p:blipFill>
          <a:blip r:embed="rId2">
            <a:extLst/>
          </a:blip>
          <a:stretch>
            <a:fillRect/>
          </a:stretch>
        </p:blipFill>
        <p:spPr>
          <a:xfrm>
            <a:off x="16548003" y="8143606"/>
            <a:ext cx="7063663" cy="5297747"/>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Today’s Agenda"/>
          <p:cNvSpPr txBox="1"/>
          <p:nvPr>
            <p:ph type="title"/>
          </p:nvPr>
        </p:nvSpPr>
        <p:spPr>
          <a:prstGeom prst="rect">
            <a:avLst/>
          </a:prstGeom>
        </p:spPr>
        <p:txBody>
          <a:bodyPr/>
          <a:lstStyle/>
          <a:p>
            <a:pPr/>
            <a:r>
              <a:t>Today’s Agenda</a:t>
            </a:r>
          </a:p>
        </p:txBody>
      </p:sp>
      <p:sp>
        <p:nvSpPr>
          <p:cNvPr id="154" name="Agenda Subtitle"/>
          <p:cNvSpPr txBox="1"/>
          <p:nvPr>
            <p:ph type="body" idx="21"/>
          </p:nvPr>
        </p:nvSpPr>
        <p:spPr>
          <a:prstGeom prst="rect">
            <a:avLst/>
          </a:prstGeom>
        </p:spPr>
        <p:txBody>
          <a:bodyPr/>
          <a:lstStyle/>
          <a:p>
            <a:pPr/>
          </a:p>
        </p:txBody>
      </p:sp>
      <p:sp>
        <p:nvSpPr>
          <p:cNvPr id="155" name="Administrative:…"/>
          <p:cNvSpPr txBox="1"/>
          <p:nvPr>
            <p:ph type="body" idx="1"/>
          </p:nvPr>
        </p:nvSpPr>
        <p:spPr>
          <a:prstGeom prst="rect">
            <a:avLst/>
          </a:prstGeom>
        </p:spPr>
        <p:txBody>
          <a:bodyPr/>
          <a:lstStyle/>
          <a:p>
            <a:pPr/>
            <a:r>
              <a:t>Administrative:</a:t>
            </a:r>
          </a:p>
          <a:p>
            <a:pPr lvl="1"/>
            <a:r>
              <a:t>HW1 Discussion, due </a:t>
            </a:r>
            <a:r>
              <a:rPr b="1"/>
              <a:t>tomorrow at 10:00pm EST</a:t>
            </a:r>
            <a:endParaRPr b="1"/>
          </a:p>
          <a:p>
            <a:pPr lvl="1"/>
            <a:r>
              <a:t>Team formation out tomorrow, due next Friday</a:t>
            </a:r>
          </a:p>
          <a:p>
            <a:pPr/>
            <a:r>
              <a:t>Today’s session:</a:t>
            </a:r>
          </a:p>
          <a:p>
            <a:pPr lvl="1"/>
            <a:r>
              <a:t>Lesson Q&amp;A: Architecture, HTTP &amp; REST</a:t>
            </a:r>
          </a:p>
          <a:p>
            <a:pPr lvl="1"/>
            <a:r>
              <a:t>Activity: Testing REST APIs with Postman</a:t>
            </a:r>
          </a:p>
          <a:p>
            <a:pPr lvl="1"/>
            <a:r>
              <a:t>Activity (Time permitting): REST transcript server extensions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TypeScript Warmup"/>
          <p:cNvSpPr txBox="1"/>
          <p:nvPr>
            <p:ph type="title"/>
          </p:nvPr>
        </p:nvSpPr>
        <p:spPr>
          <a:prstGeom prst="rect">
            <a:avLst/>
          </a:prstGeom>
        </p:spPr>
        <p:txBody>
          <a:bodyPr/>
          <a:lstStyle/>
          <a:p>
            <a:pPr/>
            <a:r>
              <a:t>TypeScript Warmup</a:t>
            </a:r>
          </a:p>
        </p:txBody>
      </p:sp>
      <p:sp>
        <p:nvSpPr>
          <p:cNvPr id="158" name="Slide Subtitle"/>
          <p:cNvSpPr txBox="1"/>
          <p:nvPr>
            <p:ph type="body" idx="21"/>
          </p:nvPr>
        </p:nvSpPr>
        <p:spPr>
          <a:prstGeom prst="rect">
            <a:avLst/>
          </a:prstGeom>
        </p:spPr>
        <p:txBody>
          <a:bodyPr/>
          <a:lstStyle/>
          <a:p>
            <a:pPr/>
          </a:p>
        </p:txBody>
      </p:sp>
      <p:sp>
        <p:nvSpPr>
          <p:cNvPr id="159" name="const stringList: string[] = [];…"/>
          <p:cNvSpPr txBox="1"/>
          <p:nvPr/>
        </p:nvSpPr>
        <p:spPr>
          <a:xfrm>
            <a:off x="4666034" y="4117305"/>
            <a:ext cx="15051932" cy="2692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2800">
                <a:solidFill>
                  <a:srgbClr val="458383"/>
                </a:solidFill>
                <a:latin typeface="Courier"/>
                <a:ea typeface="Courier"/>
                <a:cs typeface="Courier"/>
                <a:sym typeface="Courier"/>
              </a:defRPr>
            </a:pPr>
            <a:r>
              <a:rPr b="1">
                <a:solidFill>
                  <a:srgbClr val="011480"/>
                </a:solidFill>
              </a:rPr>
              <a:t>const </a:t>
            </a:r>
            <a:r>
              <a:t>stringList</a:t>
            </a:r>
            <a:r>
              <a:rPr>
                <a:solidFill>
                  <a:srgbClr val="000000"/>
                </a:solidFill>
              </a:rPr>
              <a:t>: </a:t>
            </a:r>
            <a:r>
              <a:rPr b="1">
                <a:solidFill>
                  <a:srgbClr val="011480"/>
                </a:solidFill>
              </a:rPr>
              <a:t>string</a:t>
            </a:r>
            <a:r>
              <a:rPr>
                <a:solidFill>
                  <a:srgbClr val="000000"/>
                </a:solidFill>
              </a:rPr>
              <a:t>[] = [];</a:t>
            </a:r>
            <a:endParaRPr>
              <a:solidFill>
                <a:srgbClr val="000000"/>
              </a:solidFill>
            </a:endParaRPr>
          </a:p>
          <a:p>
            <a:pPr algn="l" defTabSz="457200">
              <a:defRPr sz="2800">
                <a:solidFill>
                  <a:srgbClr val="000000"/>
                </a:solidFill>
                <a:latin typeface="Courier"/>
                <a:ea typeface="Courier"/>
                <a:cs typeface="Courier"/>
                <a:sym typeface="Courier"/>
              </a:defRPr>
            </a:pPr>
          </a:p>
          <a:p>
            <a:pPr algn="l" defTabSz="457200">
              <a:defRPr sz="2800">
                <a:solidFill>
                  <a:srgbClr val="000000"/>
                </a:solidFill>
                <a:latin typeface="Courier"/>
                <a:ea typeface="Courier"/>
                <a:cs typeface="Courier"/>
                <a:sym typeface="Courier"/>
              </a:defRPr>
            </a:pPr>
            <a:r>
              <a:rPr b="1">
                <a:solidFill>
                  <a:srgbClr val="011480"/>
                </a:solidFill>
              </a:rPr>
              <a:t>function </a:t>
            </a:r>
            <a:r>
              <a:t>findStringStartingWith(prefix: </a:t>
            </a:r>
            <a:r>
              <a:rPr b="1">
                <a:solidFill>
                  <a:srgbClr val="011480"/>
                </a:solidFill>
              </a:rPr>
              <a:t>string</a:t>
            </a:r>
            <a:r>
              <a:t>): </a:t>
            </a:r>
            <a:r>
              <a:rPr b="1">
                <a:solidFill>
                  <a:srgbClr val="011480"/>
                </a:solidFill>
              </a:rPr>
              <a:t>string </a:t>
            </a:r>
            <a:r>
              <a:t>{</a:t>
            </a:r>
          </a:p>
          <a:p>
            <a:pPr algn="l" defTabSz="457200">
              <a:defRPr sz="2800">
                <a:solidFill>
                  <a:srgbClr val="000000"/>
                </a:solidFill>
                <a:latin typeface="Courier"/>
                <a:ea typeface="Courier"/>
                <a:cs typeface="Courier"/>
                <a:sym typeface="Courier"/>
              </a:defRPr>
            </a:pPr>
            <a:r>
              <a:t>  </a:t>
            </a:r>
            <a:r>
              <a:rPr b="1">
                <a:solidFill>
                  <a:srgbClr val="011480"/>
                </a:solidFill>
              </a:rPr>
              <a:t>return </a:t>
            </a:r>
            <a:r>
              <a:rPr>
                <a:solidFill>
                  <a:srgbClr val="458383"/>
                </a:solidFill>
              </a:rPr>
              <a:t>stringList</a:t>
            </a:r>
            <a:r>
              <a:t>.find(eachString =&gt; eachString.startsWith(prefix));</a:t>
            </a:r>
          </a:p>
          <a:p>
            <a:pPr algn="l" defTabSz="457200">
              <a:defRPr sz="2800">
                <a:solidFill>
                  <a:srgbClr val="000000"/>
                </a:solidFill>
                <a:latin typeface="Courier"/>
                <a:ea typeface="Courier"/>
                <a:cs typeface="Courier"/>
                <a:sym typeface="Courier"/>
              </a:defRPr>
            </a:pPr>
            <a:r>
              <a:t>}</a:t>
            </a:r>
          </a:p>
        </p:txBody>
      </p:sp>
      <p:sp>
        <p:nvSpPr>
          <p:cNvPr id="160" name="Type 'string | undefined' is not assignable to type 'string'.…"/>
          <p:cNvSpPr txBox="1"/>
          <p:nvPr/>
        </p:nvSpPr>
        <p:spPr>
          <a:xfrm>
            <a:off x="9476410" y="5869905"/>
            <a:ext cx="13173746" cy="939801"/>
          </a:xfrm>
          <a:prstGeom prst="rect">
            <a:avLst/>
          </a:prstGeom>
          <a:solidFill>
            <a:srgbClr val="D5D5D5"/>
          </a:solid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800">
                <a:solidFill>
                  <a:schemeClr val="accent5">
                    <a:lumOff val="-29866"/>
                  </a:schemeClr>
                </a:solidFill>
                <a:latin typeface="Menlo Regular"/>
                <a:ea typeface="Menlo Regular"/>
                <a:cs typeface="Menlo Regular"/>
                <a:sym typeface="Menlo Regular"/>
              </a:defRPr>
            </a:pPr>
            <a:r>
              <a:t>Type 'string | undefined' is not assignable to type 'string'.</a:t>
            </a:r>
          </a:p>
          <a:p>
            <a:pPr>
              <a:defRPr sz="2800">
                <a:solidFill>
                  <a:schemeClr val="accent5">
                    <a:lumOff val="-29866"/>
                  </a:schemeClr>
                </a:solidFill>
                <a:latin typeface="Menlo Regular"/>
                <a:ea typeface="Menlo Regular"/>
                <a:cs typeface="Menlo Regular"/>
                <a:sym typeface="Menlo Regular"/>
              </a:defRPr>
            </a:pPr>
            <a:r>
              <a:t>  Type 'undefined' is not assignable to type 'string'.</a:t>
            </a:r>
          </a:p>
        </p:txBody>
      </p:sp>
      <p:sp>
        <p:nvSpPr>
          <p:cNvPr id="161" name="const stringList: string[] = [];…"/>
          <p:cNvSpPr txBox="1"/>
          <p:nvPr/>
        </p:nvSpPr>
        <p:spPr>
          <a:xfrm>
            <a:off x="3825032" y="7619269"/>
            <a:ext cx="17185879" cy="441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2800">
                <a:solidFill>
                  <a:srgbClr val="458383"/>
                </a:solidFill>
                <a:latin typeface="Courier"/>
                <a:ea typeface="Courier"/>
                <a:cs typeface="Courier"/>
                <a:sym typeface="Courier"/>
              </a:defRPr>
            </a:pPr>
            <a:r>
              <a:rPr b="1">
                <a:solidFill>
                  <a:srgbClr val="011480"/>
                </a:solidFill>
              </a:rPr>
              <a:t>const </a:t>
            </a:r>
            <a:r>
              <a:t>stringList</a:t>
            </a:r>
            <a:r>
              <a:rPr>
                <a:solidFill>
                  <a:srgbClr val="000000"/>
                </a:solidFill>
              </a:rPr>
              <a:t>: </a:t>
            </a:r>
            <a:r>
              <a:rPr b="1">
                <a:solidFill>
                  <a:srgbClr val="011480"/>
                </a:solidFill>
              </a:rPr>
              <a:t>string</a:t>
            </a:r>
            <a:r>
              <a:rPr>
                <a:solidFill>
                  <a:srgbClr val="000000"/>
                </a:solidFill>
              </a:rPr>
              <a:t>[] = [];</a:t>
            </a:r>
            <a:endParaRPr>
              <a:solidFill>
                <a:srgbClr val="000000"/>
              </a:solidFill>
            </a:endParaRPr>
          </a:p>
          <a:p>
            <a:pPr algn="l" defTabSz="457200">
              <a:defRPr sz="2800">
                <a:solidFill>
                  <a:srgbClr val="000000"/>
                </a:solidFill>
                <a:latin typeface="Courier"/>
                <a:ea typeface="Courier"/>
                <a:cs typeface="Courier"/>
                <a:sym typeface="Courier"/>
              </a:defRPr>
            </a:pPr>
          </a:p>
          <a:p>
            <a:pPr algn="l" defTabSz="457200">
              <a:defRPr sz="2800">
                <a:solidFill>
                  <a:srgbClr val="000000"/>
                </a:solidFill>
                <a:latin typeface="Courier"/>
                <a:ea typeface="Courier"/>
                <a:cs typeface="Courier"/>
                <a:sym typeface="Courier"/>
              </a:defRPr>
            </a:pPr>
            <a:r>
              <a:rPr b="1">
                <a:solidFill>
                  <a:srgbClr val="011480"/>
                </a:solidFill>
              </a:rPr>
              <a:t>function </a:t>
            </a:r>
            <a:r>
              <a:t>findStringStartingWith(prefix: </a:t>
            </a:r>
            <a:r>
              <a:rPr b="1">
                <a:solidFill>
                  <a:srgbClr val="011480"/>
                </a:solidFill>
              </a:rPr>
              <a:t>string</a:t>
            </a:r>
            <a:r>
              <a:t>): </a:t>
            </a:r>
            <a:r>
              <a:rPr b="1">
                <a:solidFill>
                  <a:srgbClr val="011480"/>
                </a:solidFill>
              </a:rPr>
              <a:t>string </a:t>
            </a:r>
            <a:r>
              <a:t>{</a:t>
            </a:r>
          </a:p>
          <a:p>
            <a:pPr algn="l" defTabSz="457200">
              <a:defRPr sz="2800">
                <a:solidFill>
                  <a:srgbClr val="000000"/>
                </a:solidFill>
                <a:latin typeface="Courier"/>
                <a:ea typeface="Courier"/>
                <a:cs typeface="Courier"/>
                <a:sym typeface="Courier"/>
              </a:defRPr>
            </a:pPr>
            <a:r>
              <a:t>  </a:t>
            </a:r>
            <a:r>
              <a:rPr b="1">
                <a:solidFill>
                  <a:srgbClr val="011480"/>
                </a:solidFill>
              </a:rPr>
              <a:t>const </a:t>
            </a:r>
            <a:r>
              <a:rPr>
                <a:solidFill>
                  <a:srgbClr val="458383"/>
                </a:solidFill>
              </a:rPr>
              <a:t>foundStr </a:t>
            </a:r>
            <a:r>
              <a:t>= </a:t>
            </a:r>
            <a:r>
              <a:rPr>
                <a:solidFill>
                  <a:srgbClr val="458383"/>
                </a:solidFill>
              </a:rPr>
              <a:t>stringList</a:t>
            </a:r>
            <a:r>
              <a:t>.find(eachString =&gt; eachString.startsWith(prefix));</a:t>
            </a:r>
          </a:p>
          <a:p>
            <a:pPr algn="l" defTabSz="457200">
              <a:defRPr sz="2800">
                <a:solidFill>
                  <a:srgbClr val="458383"/>
                </a:solidFill>
                <a:latin typeface="Courier"/>
                <a:ea typeface="Courier"/>
                <a:cs typeface="Courier"/>
                <a:sym typeface="Courier"/>
              </a:defRPr>
            </a:pPr>
            <a:r>
              <a:rPr>
                <a:solidFill>
                  <a:srgbClr val="000000"/>
                </a:solidFill>
              </a:rPr>
              <a:t>  </a:t>
            </a:r>
            <a:r>
              <a:rPr b="1">
                <a:solidFill>
                  <a:srgbClr val="011480"/>
                </a:solidFill>
              </a:rPr>
              <a:t>if </a:t>
            </a:r>
            <a:r>
              <a:rPr>
                <a:solidFill>
                  <a:srgbClr val="000000"/>
                </a:solidFill>
              </a:rPr>
              <a:t>(</a:t>
            </a:r>
            <a:r>
              <a:t>foundStr </a:t>
            </a:r>
            <a:r>
              <a:rPr>
                <a:solidFill>
                  <a:srgbClr val="000000"/>
                </a:solidFill>
              </a:rPr>
              <a:t>=== </a:t>
            </a:r>
            <a:r>
              <a:rPr b="1">
                <a:solidFill>
                  <a:srgbClr val="011480"/>
                </a:solidFill>
              </a:rPr>
              <a:t>undefined</a:t>
            </a:r>
            <a:r>
              <a:rPr>
                <a:solidFill>
                  <a:srgbClr val="000000"/>
                </a:solidFill>
              </a:rPr>
              <a:t>) {</a:t>
            </a:r>
            <a:endParaRPr>
              <a:solidFill>
                <a:srgbClr val="000000"/>
              </a:solidFill>
            </a:endParaRPr>
          </a:p>
          <a:p>
            <a:pPr algn="l" defTabSz="457200">
              <a:defRPr b="1" sz="2800">
                <a:solidFill>
                  <a:srgbClr val="018001"/>
                </a:solidFill>
                <a:latin typeface="Courier"/>
                <a:ea typeface="Courier"/>
                <a:cs typeface="Courier"/>
                <a:sym typeface="Courier"/>
              </a:defRPr>
            </a:pPr>
            <a:r>
              <a:rPr b="0">
                <a:solidFill>
                  <a:srgbClr val="000000"/>
                </a:solidFill>
              </a:rPr>
              <a:t>    </a:t>
            </a:r>
            <a:r>
              <a:rPr>
                <a:solidFill>
                  <a:srgbClr val="011480"/>
                </a:solidFill>
              </a:rPr>
              <a:t>return </a:t>
            </a:r>
            <a:r>
              <a:t>'String not found'</a:t>
            </a:r>
            <a:r>
              <a:rPr b="0">
                <a:solidFill>
                  <a:srgbClr val="000000"/>
                </a:solidFill>
              </a:rPr>
              <a:t>;</a:t>
            </a:r>
            <a:endParaRPr b="0">
              <a:solidFill>
                <a:srgbClr val="000000"/>
              </a:solidFill>
            </a:endParaRPr>
          </a:p>
          <a:p>
            <a:pPr algn="l" defTabSz="457200">
              <a:defRPr sz="2800">
                <a:solidFill>
                  <a:srgbClr val="000000"/>
                </a:solidFill>
                <a:latin typeface="Courier"/>
                <a:ea typeface="Courier"/>
                <a:cs typeface="Courier"/>
                <a:sym typeface="Courier"/>
              </a:defRPr>
            </a:pPr>
            <a:r>
              <a:t>  }</a:t>
            </a:r>
          </a:p>
          <a:p>
            <a:pPr algn="l" defTabSz="457200">
              <a:defRPr sz="2800">
                <a:solidFill>
                  <a:srgbClr val="458383"/>
                </a:solidFill>
                <a:latin typeface="Courier"/>
                <a:ea typeface="Courier"/>
                <a:cs typeface="Courier"/>
                <a:sym typeface="Courier"/>
              </a:defRPr>
            </a:pPr>
            <a:r>
              <a:rPr>
                <a:solidFill>
                  <a:srgbClr val="000000"/>
                </a:solidFill>
              </a:rPr>
              <a:t>  </a:t>
            </a:r>
            <a:r>
              <a:rPr b="1">
                <a:solidFill>
                  <a:srgbClr val="011480"/>
                </a:solidFill>
              </a:rPr>
              <a:t>return </a:t>
            </a:r>
            <a:r>
              <a:t>foundStr</a:t>
            </a:r>
            <a:r>
              <a:rPr>
                <a:solidFill>
                  <a:srgbClr val="000000"/>
                </a:solidFill>
              </a:rPr>
              <a:t>;</a:t>
            </a:r>
            <a:endParaRPr>
              <a:solidFill>
                <a:srgbClr val="000000"/>
              </a:solidFill>
            </a:endParaRPr>
          </a:p>
          <a:p>
            <a:pPr algn="l" defTabSz="457200">
              <a:defRPr sz="2800">
                <a:solidFill>
                  <a:srgbClr val="000000"/>
                </a:solidFill>
                <a:latin typeface="Courier"/>
                <a:ea typeface="Courier"/>
                <a:cs typeface="Courier"/>
                <a:sym typeface="Courier"/>
              </a:defRPr>
            </a:pPr>
            <a:r>
              <a:t>}</a:t>
            </a:r>
          </a:p>
        </p:txBody>
      </p:sp>
      <p:sp>
        <p:nvSpPr>
          <p:cNvPr id="162" name="No type errors (not sure that it makes sense to return the string ‘String not found’, but hopefully you get the idea..."/>
          <p:cNvSpPr txBox="1"/>
          <p:nvPr/>
        </p:nvSpPr>
        <p:spPr>
          <a:xfrm>
            <a:off x="7916512" y="10450962"/>
            <a:ext cx="15678542" cy="939801"/>
          </a:xfrm>
          <a:prstGeom prst="rect">
            <a:avLst/>
          </a:prstGeom>
          <a:solidFill>
            <a:srgbClr val="D5D5D5"/>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800">
                <a:solidFill>
                  <a:srgbClr val="000000"/>
                </a:solidFill>
                <a:latin typeface="Menlo Regular"/>
                <a:ea typeface="Menlo Regular"/>
                <a:cs typeface="Menlo Regular"/>
                <a:sym typeface="Menlo Regular"/>
              </a:defRPr>
            </a:lvl1pPr>
          </a:lstStyle>
          <a:p>
            <a:pPr/>
            <a:r>
              <a:t>No type errors (not sure that it makes sense to return the string ‘String not found’, but hopefully you get the idea...</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6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1" grpId="2"/>
      <p:bldP build="whole" bldLvl="1" animBg="1" rev="0" advAuto="0" spid="162" grpId="3"/>
      <p:bldP build="whole" bldLvl="1" animBg="1" rev="0" advAuto="0" spid="160"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Lesson 3.1 Learning Objectives"/>
          <p:cNvSpPr txBox="1"/>
          <p:nvPr>
            <p:ph type="title"/>
          </p:nvPr>
        </p:nvSpPr>
        <p:spPr>
          <a:prstGeom prst="rect">
            <a:avLst/>
          </a:prstGeom>
        </p:spPr>
        <p:txBody>
          <a:bodyPr/>
          <a:lstStyle/>
          <a:p>
            <a:pPr/>
            <a:r>
              <a:t>Lesson 3.1 Learning Objectives</a:t>
            </a:r>
          </a:p>
        </p:txBody>
      </p:sp>
      <p:sp>
        <p:nvSpPr>
          <p:cNvPr id="165" name="Software Architecture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Software Architectures</a:t>
            </a:r>
          </a:p>
        </p:txBody>
      </p:sp>
      <p:sp>
        <p:nvSpPr>
          <p:cNvPr id="166" name="You should now be able to:…"/>
          <p:cNvSpPr txBox="1"/>
          <p:nvPr>
            <p:ph type="body" idx="1"/>
          </p:nvPr>
        </p:nvSpPr>
        <p:spPr>
          <a:prstGeom prst="rect">
            <a:avLst/>
          </a:prstGeom>
        </p:spPr>
        <p:txBody>
          <a:bodyPr/>
          <a:lstStyle/>
          <a:p>
            <a:pPr marL="266482" indent="-266482" defTabSz="1658070">
              <a:spcBef>
                <a:spcPts val="3000"/>
              </a:spcBef>
              <a:buSzPct val="100000"/>
              <a:buFont typeface="Arial"/>
              <a:defRPr sz="3264"/>
            </a:pPr>
            <a:r>
              <a:t>You should now be able to:</a:t>
            </a:r>
          </a:p>
          <a:p>
            <a:pPr lvl="1" marL="621791" indent="-310895" defTabSz="1658070">
              <a:spcBef>
                <a:spcPts val="3000"/>
              </a:spcBef>
              <a:buSzPct val="100000"/>
              <a:buFont typeface="Arial"/>
              <a:defRPr sz="3264"/>
            </a:pPr>
            <a:r>
              <a:t>explain why software architecture is important</a:t>
            </a:r>
            <a:endParaRPr sz="1632"/>
          </a:p>
          <a:p>
            <a:pPr lvl="1" marL="621791" indent="-310895" defTabSz="1658070">
              <a:spcBef>
                <a:spcPts val="3000"/>
              </a:spcBef>
              <a:buSzPct val="100000"/>
              <a:buFont typeface="Arial"/>
              <a:defRPr sz="3264"/>
            </a:pPr>
            <a:r>
              <a:t>list a few of the properties that an architecture may have (the "ilities")</a:t>
            </a:r>
            <a:endParaRPr sz="1632"/>
          </a:p>
          <a:p>
            <a:pPr lvl="1" marL="621791" indent="-310895" defTabSz="1658070">
              <a:spcBef>
                <a:spcPts val="3000"/>
              </a:spcBef>
              <a:buSzPct val="100000"/>
              <a:buFont typeface="Arial"/>
              <a:defRPr sz="3264"/>
            </a:pPr>
            <a:r>
              <a:t>describe the basic ideas of the following architectures, with examples and pictures</a:t>
            </a:r>
            <a:endParaRPr sz="1632"/>
          </a:p>
          <a:p>
            <a:pPr lvl="2" marL="994867" indent="-373075" defTabSz="1658070">
              <a:spcBef>
                <a:spcPts val="3000"/>
              </a:spcBef>
              <a:buSzPct val="100000"/>
              <a:buFont typeface="Arial"/>
              <a:defRPr sz="3264"/>
            </a:pPr>
            <a:r>
              <a:t>monolithic</a:t>
            </a:r>
            <a:endParaRPr sz="1360"/>
          </a:p>
          <a:p>
            <a:pPr lvl="2" marL="994867" indent="-373075" defTabSz="1658070">
              <a:spcBef>
                <a:spcPts val="3000"/>
              </a:spcBef>
              <a:buSzPct val="100000"/>
              <a:buFont typeface="Arial"/>
              <a:defRPr sz="3264"/>
            </a:pPr>
            <a:r>
              <a:t>layered</a:t>
            </a:r>
            <a:endParaRPr sz="1360"/>
          </a:p>
          <a:p>
            <a:pPr lvl="2" marL="994867" indent="-373075" defTabSz="1658070">
              <a:spcBef>
                <a:spcPts val="3000"/>
              </a:spcBef>
              <a:buSzPct val="100000"/>
              <a:buFont typeface="Arial"/>
              <a:defRPr sz="3264"/>
            </a:pPr>
            <a:r>
              <a:t>pipeline</a:t>
            </a:r>
            <a:endParaRPr sz="1360"/>
          </a:p>
          <a:p>
            <a:pPr lvl="2" marL="994867" indent="-373075" defTabSz="1658070">
              <a:spcBef>
                <a:spcPts val="3000"/>
              </a:spcBef>
              <a:buSzPct val="100000"/>
              <a:buFont typeface="Arial"/>
              <a:defRPr sz="3264"/>
            </a:pPr>
            <a:r>
              <a:t>microkernel</a:t>
            </a:r>
            <a:endParaRPr sz="1360"/>
          </a:p>
          <a:p>
            <a:pPr lvl="2" marL="994867" indent="-373075" defTabSz="1658070">
              <a:spcBef>
                <a:spcPts val="3000"/>
              </a:spcBef>
              <a:buSzPct val="100000"/>
              <a:buFont typeface="Arial"/>
              <a:defRPr sz="3264"/>
            </a:pPr>
            <a:r>
              <a:t>event-driven</a:t>
            </a:r>
            <a:endParaRPr sz="1360"/>
          </a:p>
          <a:p>
            <a:pPr lvl="2" marL="994867" indent="-373075" defTabSz="1658070">
              <a:spcBef>
                <a:spcPts val="3000"/>
              </a:spcBef>
              <a:buSzPct val="100000"/>
              <a:buFont typeface="Arial"/>
              <a:defRPr sz="3264"/>
            </a:pPr>
            <a:r>
              <a:t>microservice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Lecture 3.2 Learning Objectives"/>
          <p:cNvSpPr txBox="1"/>
          <p:nvPr>
            <p:ph type="title"/>
          </p:nvPr>
        </p:nvSpPr>
        <p:spPr>
          <a:prstGeom prst="rect">
            <a:avLst/>
          </a:prstGeom>
        </p:spPr>
        <p:txBody>
          <a:bodyPr/>
          <a:lstStyle/>
          <a:p>
            <a:pPr/>
            <a:r>
              <a:t>Lecture 3.2 Learning Objectives</a:t>
            </a:r>
          </a:p>
        </p:txBody>
      </p:sp>
      <p:sp>
        <p:nvSpPr>
          <p:cNvPr id="169" name="HTTP Basic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HTTP Basics</a:t>
            </a:r>
          </a:p>
        </p:txBody>
      </p:sp>
      <p:sp>
        <p:nvSpPr>
          <p:cNvPr id="170" name="You should now be able to:…"/>
          <p:cNvSpPr txBox="1"/>
          <p:nvPr>
            <p:ph type="body" idx="1"/>
          </p:nvPr>
        </p:nvSpPr>
        <p:spPr>
          <a:prstGeom prst="rect">
            <a:avLst/>
          </a:prstGeom>
        </p:spPr>
        <p:txBody>
          <a:bodyPr/>
          <a:lstStyle/>
          <a:p>
            <a:pPr marL="266482" indent="-266482" defTabSz="1658070">
              <a:spcBef>
                <a:spcPts val="3000"/>
              </a:spcBef>
              <a:buSzPct val="100000"/>
              <a:buFont typeface="Arial"/>
              <a:defRPr sz="3264"/>
            </a:pPr>
            <a:r>
              <a:t>You should now be able to:</a:t>
            </a:r>
          </a:p>
          <a:p>
            <a:pPr lvl="1" marL="621791" indent="-310895" defTabSz="1658070">
              <a:spcBef>
                <a:spcPts val="3000"/>
              </a:spcBef>
              <a:buSzPct val="100000"/>
              <a:buFont typeface="Arial"/>
              <a:defRPr sz="3264"/>
            </a:pPr>
            <a:r>
              <a:t>Explain the basic structure of the HTTP protocol</a:t>
            </a:r>
            <a:endParaRPr sz="1632"/>
          </a:p>
          <a:p>
            <a:pPr lvl="1" marL="621791" indent="-310895" defTabSz="1658070">
              <a:spcBef>
                <a:spcPts val="3000"/>
              </a:spcBef>
              <a:buSzPct val="100000"/>
              <a:buFont typeface="Arial"/>
              <a:defRPr sz="3264"/>
            </a:pPr>
            <a:r>
              <a:t>Define the following terms in the context of HTTP:</a:t>
            </a:r>
            <a:endParaRPr sz="1632"/>
          </a:p>
          <a:p>
            <a:pPr lvl="2" marL="994867" indent="-373075" defTabSz="1658070">
              <a:spcBef>
                <a:spcPts val="3000"/>
              </a:spcBef>
              <a:buSzPct val="100000"/>
              <a:buFont typeface="Arial"/>
              <a:defRPr sz="3264"/>
            </a:pPr>
            <a:r>
              <a:t>client, server</a:t>
            </a:r>
            <a:endParaRPr sz="1360"/>
          </a:p>
          <a:p>
            <a:pPr lvl="2" marL="994867" indent="-373075" defTabSz="1658070">
              <a:spcBef>
                <a:spcPts val="3000"/>
              </a:spcBef>
              <a:buSzPct val="100000"/>
              <a:buFont typeface="Arial"/>
              <a:defRPr sz="3264"/>
            </a:pPr>
            <a:r>
              <a:t>request, response</a:t>
            </a:r>
            <a:endParaRPr sz="1360"/>
          </a:p>
          <a:p>
            <a:pPr lvl="2" marL="994867" indent="-373075" defTabSz="1658070">
              <a:spcBef>
                <a:spcPts val="3000"/>
              </a:spcBef>
              <a:buSzPct val="100000"/>
              <a:buFont typeface="Arial"/>
              <a:defRPr sz="3264"/>
            </a:pPr>
            <a:r>
              <a:t>message header</a:t>
            </a:r>
            <a:endParaRPr sz="1360"/>
          </a:p>
          <a:p>
            <a:pPr lvl="2" marL="994867" indent="-373075" defTabSz="1658070">
              <a:spcBef>
                <a:spcPts val="3000"/>
              </a:spcBef>
              <a:buSzPct val="100000"/>
              <a:buFont typeface="Arial"/>
              <a:defRPr sz="3264"/>
            </a:pPr>
            <a:r>
              <a:t>message body</a:t>
            </a:r>
            <a:endParaRPr sz="1360"/>
          </a:p>
          <a:p>
            <a:pPr lvl="1" marL="621791" indent="-310895" defTabSz="1658070">
              <a:spcBef>
                <a:spcPts val="3000"/>
              </a:spcBef>
              <a:buSzPct val="100000"/>
              <a:buFont typeface="Arial"/>
              <a:defRPr sz="3264"/>
            </a:pPr>
            <a:r>
              <a:t>List the steps in the basic flow of an HTTP request</a:t>
            </a:r>
            <a:endParaRPr sz="1632"/>
          </a:p>
          <a:p>
            <a:pPr lvl="1" marL="621791" indent="-310895" defTabSz="1658070">
              <a:spcBef>
                <a:spcPts val="3000"/>
              </a:spcBef>
              <a:buSzPct val="100000"/>
              <a:buFont typeface="Arial"/>
              <a:defRPr sz="3264"/>
            </a:pPr>
            <a:r>
              <a:t>Explain what is meant by the following:</a:t>
            </a:r>
            <a:endParaRPr sz="1632"/>
          </a:p>
          <a:p>
            <a:pPr lvl="2" marL="994867" indent="-373075" defTabSz="1658070">
              <a:spcBef>
                <a:spcPts val="3000"/>
              </a:spcBef>
              <a:buSzPct val="100000"/>
              <a:buFont typeface="Arial"/>
              <a:defRPr sz="3264"/>
            </a:pPr>
            <a:r>
              <a:t>HTTP is stateless but not sessionless</a:t>
            </a:r>
          </a:p>
        </p:txBody>
      </p:sp>
      <p:sp>
        <p:nvSpPr>
          <p:cNvPr id="171" name="TextBox 4"/>
          <p:cNvSpPr txBox="1"/>
          <p:nvPr/>
        </p:nvSpPr>
        <p:spPr>
          <a:xfrm>
            <a:off x="16801177" y="7497252"/>
            <a:ext cx="7043500" cy="1758515"/>
          </a:xfrm>
          <a:prstGeom prst="rect">
            <a:avLst/>
          </a:prstGeom>
          <a:solidFill>
            <a:srgbClr val="EDEDED"/>
          </a:solidFill>
          <a:ln w="12700">
            <a:solidFill>
              <a:srgbClr val="0070C0"/>
            </a:solidFill>
            <a:miter/>
          </a:ln>
          <a:extLst>
            <a:ext uri="{C572A759-6A51-4108-AA02-DFA0A04FC94B}">
              <ma14:wrappingTextBoxFlag xmlns:ma14="http://schemas.microsoft.com/office/mac/drawingml/2011/main" val="1"/>
            </a:ext>
          </a:extLst>
        </p:spPr>
        <p:txBody>
          <a:bodyPr wrap="none" lIns="45719" rIns="45719" anchor="ctr">
            <a:spAutoFit/>
          </a:bodyPr>
          <a:lstStyle/>
          <a:p>
            <a:pPr algn="l" defTabSz="914400">
              <a:defRPr sz="1600">
                <a:solidFill>
                  <a:srgbClr val="000000"/>
                </a:solidFill>
                <a:latin typeface="Consolas"/>
                <a:ea typeface="Consolas"/>
                <a:cs typeface="Consolas"/>
                <a:sym typeface="Consolas"/>
              </a:defRPr>
            </a:pPr>
            <a:r>
              <a:t>GET /docs/index.html HTTP/1.1 </a:t>
            </a:r>
            <a:endParaRPr>
              <a:solidFill>
                <a:srgbClr val="FFFFFF"/>
              </a:solidFill>
            </a:endParaRPr>
          </a:p>
          <a:p>
            <a:pPr algn="l" defTabSz="914400">
              <a:defRPr sz="1600">
                <a:solidFill>
                  <a:srgbClr val="000000"/>
                </a:solidFill>
                <a:latin typeface="Consolas"/>
                <a:ea typeface="Consolas"/>
                <a:cs typeface="Consolas"/>
                <a:sym typeface="Consolas"/>
              </a:defRPr>
            </a:pPr>
            <a:r>
              <a:t>Host: www.nowhere123.com </a:t>
            </a:r>
            <a:endParaRPr>
              <a:solidFill>
                <a:srgbClr val="FFFFFF"/>
              </a:solidFill>
            </a:endParaRPr>
          </a:p>
          <a:p>
            <a:pPr algn="l" defTabSz="914400">
              <a:defRPr sz="1600">
                <a:solidFill>
                  <a:srgbClr val="000000"/>
                </a:solidFill>
                <a:latin typeface="Consolas"/>
                <a:ea typeface="Consolas"/>
                <a:cs typeface="Consolas"/>
                <a:sym typeface="Consolas"/>
              </a:defRPr>
            </a:pPr>
            <a:r>
              <a:t>Accept: image/gif, image/jpeg, */* </a:t>
            </a:r>
            <a:endParaRPr>
              <a:solidFill>
                <a:srgbClr val="FFFFFF"/>
              </a:solidFill>
            </a:endParaRPr>
          </a:p>
          <a:p>
            <a:pPr algn="l" defTabSz="914400">
              <a:defRPr sz="1600">
                <a:solidFill>
                  <a:srgbClr val="000000"/>
                </a:solidFill>
                <a:latin typeface="Consolas"/>
                <a:ea typeface="Consolas"/>
                <a:cs typeface="Consolas"/>
                <a:sym typeface="Consolas"/>
              </a:defRPr>
            </a:pPr>
            <a:r>
              <a:t>Accept-Language: en-us </a:t>
            </a:r>
            <a:endParaRPr>
              <a:solidFill>
                <a:srgbClr val="FFFFFF"/>
              </a:solidFill>
            </a:endParaRPr>
          </a:p>
          <a:p>
            <a:pPr algn="l" defTabSz="914400">
              <a:defRPr sz="1600">
                <a:solidFill>
                  <a:srgbClr val="000000"/>
                </a:solidFill>
                <a:latin typeface="Consolas"/>
                <a:ea typeface="Consolas"/>
                <a:cs typeface="Consolas"/>
                <a:sym typeface="Consolas"/>
              </a:defRPr>
            </a:pPr>
            <a:r>
              <a:t>Accept-Encoding: gzip, deflate </a:t>
            </a:r>
            <a:endParaRPr>
              <a:solidFill>
                <a:srgbClr val="FFFFFF"/>
              </a:solidFill>
            </a:endParaRPr>
          </a:p>
          <a:p>
            <a:pPr algn="l" defTabSz="914400">
              <a:defRPr sz="1600">
                <a:solidFill>
                  <a:srgbClr val="000000"/>
                </a:solidFill>
                <a:latin typeface="Consolas"/>
                <a:ea typeface="Consolas"/>
                <a:cs typeface="Consolas"/>
                <a:sym typeface="Consolas"/>
              </a:defRPr>
            </a:pPr>
            <a:r>
              <a:t>User-Agent: Mozilla/4.0 (compatible; MSIE 6.0; Windows NT 5.1)</a:t>
            </a:r>
            <a:endParaRPr>
              <a:solidFill>
                <a:srgbClr val="FFFFFF"/>
              </a:solidFill>
            </a:endParaRPr>
          </a:p>
          <a:p>
            <a:pPr algn="l" defTabSz="914400">
              <a:defRPr sz="1600">
                <a:solidFill>
                  <a:srgbClr val="000000"/>
                </a:solidFill>
                <a:latin typeface="Consolas"/>
                <a:ea typeface="Consolas"/>
                <a:cs typeface="Consolas"/>
                <a:sym typeface="Consolas"/>
              </a:defRPr>
            </a:pPr>
            <a:r>
              <a:t>(blank line)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Lecture 3.3 Learning Objectives"/>
          <p:cNvSpPr txBox="1"/>
          <p:nvPr>
            <p:ph type="title"/>
          </p:nvPr>
        </p:nvSpPr>
        <p:spPr>
          <a:prstGeom prst="rect">
            <a:avLst/>
          </a:prstGeom>
        </p:spPr>
        <p:txBody>
          <a:bodyPr/>
          <a:lstStyle/>
          <a:p>
            <a:pPr/>
            <a:r>
              <a:t>Lecture 3.3 Learning Objectives</a:t>
            </a:r>
          </a:p>
        </p:txBody>
      </p:sp>
      <p:sp>
        <p:nvSpPr>
          <p:cNvPr id="174" name="REST Overview"/>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REST Overview</a:t>
            </a:r>
          </a:p>
        </p:txBody>
      </p:sp>
      <p:sp>
        <p:nvSpPr>
          <p:cNvPr id="175" name="By the end of this lesson you should be able to:…"/>
          <p:cNvSpPr txBox="1"/>
          <p:nvPr>
            <p:ph type="body" idx="1"/>
          </p:nvPr>
        </p:nvSpPr>
        <p:spPr>
          <a:prstGeom prst="rect">
            <a:avLst/>
          </a:prstGeom>
        </p:spPr>
        <p:txBody>
          <a:bodyPr/>
          <a:lstStyle/>
          <a:p>
            <a:pPr marL="391885" indent="-391885">
              <a:buSzPct val="100000"/>
              <a:buFont typeface="Arial"/>
            </a:pPr>
            <a:r>
              <a:t>By the end of this lesson you should be able to:</a:t>
            </a:r>
          </a:p>
          <a:p>
            <a:pPr lvl="1" marL="914400" indent="-457200">
              <a:buSzPct val="100000"/>
              <a:buFont typeface="Arial"/>
            </a:pPr>
            <a:r>
              <a:t>Explain the basic principles of RESTful protocols</a:t>
            </a:r>
            <a:endParaRPr sz="2400"/>
          </a:p>
          <a:p>
            <a:pPr lvl="1" marL="914400" indent="-457200">
              <a:buSzPct val="100000"/>
              <a:buFont typeface="Arial"/>
            </a:pPr>
            <a:r>
              <a:t>Examine a protocol and suggest ways in which it either adheres to or violates the REST principles.</a:t>
            </a:r>
          </a:p>
        </p:txBody>
      </p:sp>
      <p:sp>
        <p:nvSpPr>
          <p:cNvPr id="176" name="Anti-examples:…"/>
          <p:cNvSpPr txBox="1"/>
          <p:nvPr/>
        </p:nvSpPr>
        <p:spPr>
          <a:xfrm>
            <a:off x="1972080" y="10659943"/>
            <a:ext cx="4989613" cy="184537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28600" indent="-228600" algn="l" defTabSz="914400">
              <a:lnSpc>
                <a:spcPct val="81000"/>
              </a:lnSpc>
              <a:spcBef>
                <a:spcPts val="1000"/>
              </a:spcBef>
              <a:buSzPct val="100000"/>
              <a:buFont typeface="Arial"/>
              <a:buChar char="•"/>
              <a:defRPr sz="3300">
                <a:solidFill>
                  <a:srgbClr val="000000"/>
                </a:solidFill>
                <a:latin typeface="Calibri"/>
                <a:ea typeface="Calibri"/>
                <a:cs typeface="Calibri"/>
                <a:sym typeface="Calibri"/>
              </a:defRPr>
            </a:pPr>
            <a:r>
              <a:t>Anti-examples:     </a:t>
            </a:r>
          </a:p>
          <a:p>
            <a:pPr lvl="1" marL="685800" indent="-228600" algn="l" defTabSz="914400">
              <a:lnSpc>
                <a:spcPct val="81000"/>
              </a:lnSpc>
              <a:spcBef>
                <a:spcPts val="500"/>
              </a:spcBef>
              <a:buSzPct val="100000"/>
              <a:buFont typeface="Arial"/>
              <a:buChar char="•"/>
              <a:defRPr sz="3000">
                <a:solidFill>
                  <a:srgbClr val="000000"/>
                </a:solidFill>
                <a:latin typeface="Consolas"/>
                <a:ea typeface="Consolas"/>
                <a:cs typeface="Consolas"/>
                <a:sym typeface="Consolas"/>
              </a:defRPr>
            </a:pPr>
            <a:r>
              <a:t>/getCity/losangeles</a:t>
            </a:r>
          </a:p>
          <a:p>
            <a:pPr lvl="1" marL="685800" indent="-228600" algn="l" defTabSz="914400">
              <a:lnSpc>
                <a:spcPct val="81000"/>
              </a:lnSpc>
              <a:spcBef>
                <a:spcPts val="500"/>
              </a:spcBef>
              <a:buSzPct val="100000"/>
              <a:buFont typeface="Arial"/>
              <a:buChar char="•"/>
              <a:defRPr sz="3000">
                <a:solidFill>
                  <a:srgbClr val="000000"/>
                </a:solidFill>
                <a:latin typeface="Consolas"/>
                <a:ea typeface="Consolas"/>
                <a:cs typeface="Consolas"/>
                <a:sym typeface="Consolas"/>
              </a:defRPr>
            </a:pPr>
            <a:r>
              <a:t>/getCitybyID/50654</a:t>
            </a:r>
          </a:p>
          <a:p>
            <a:pPr lvl="1" marL="685800" indent="-228600" algn="l" defTabSz="914400">
              <a:lnSpc>
                <a:spcPct val="81000"/>
              </a:lnSpc>
              <a:spcBef>
                <a:spcPts val="500"/>
              </a:spcBef>
              <a:buSzPct val="100000"/>
              <a:buFont typeface="Arial"/>
              <a:buChar char="•"/>
              <a:defRPr sz="3000">
                <a:solidFill>
                  <a:srgbClr val="000000"/>
                </a:solidFill>
                <a:latin typeface="Consolas"/>
                <a:ea typeface="Consolas"/>
                <a:cs typeface="Consolas"/>
                <a:sym typeface="Consolas"/>
              </a:defRPr>
            </a:pPr>
            <a:r>
              <a:t>/Cities.php?id=50654</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Example REST API"/>
          <p:cNvSpPr txBox="1"/>
          <p:nvPr>
            <p:ph type="title"/>
          </p:nvPr>
        </p:nvSpPr>
        <p:spPr>
          <a:prstGeom prst="rect">
            <a:avLst/>
          </a:prstGeom>
        </p:spPr>
        <p:txBody>
          <a:bodyPr/>
          <a:lstStyle/>
          <a:p>
            <a:pPr/>
            <a:r>
              <a:t>Example REST API</a:t>
            </a:r>
          </a:p>
        </p:txBody>
      </p:sp>
      <p:sp>
        <p:nvSpPr>
          <p:cNvPr id="179" name="Slide Subtitle"/>
          <p:cNvSpPr txBox="1"/>
          <p:nvPr>
            <p:ph type="body" idx="21"/>
          </p:nvPr>
        </p:nvSpPr>
        <p:spPr>
          <a:prstGeom prst="rect">
            <a:avLst/>
          </a:prstGeom>
        </p:spPr>
        <p:txBody>
          <a:bodyPr/>
          <a:lstStyle/>
          <a:p>
            <a:pPr/>
          </a:p>
        </p:txBody>
      </p:sp>
      <p:sp>
        <p:nvSpPr>
          <p:cNvPr id="180" name="Rectangle 4"/>
          <p:cNvSpPr txBox="1"/>
          <p:nvPr/>
        </p:nvSpPr>
        <p:spPr>
          <a:xfrm>
            <a:off x="987986" y="4531925"/>
            <a:ext cx="17684530" cy="823269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defRPr sz="2900">
                <a:solidFill>
                  <a:srgbClr val="000000"/>
                </a:solidFill>
                <a:latin typeface="Consolas"/>
                <a:ea typeface="Consolas"/>
                <a:cs typeface="Consolas"/>
                <a:sym typeface="Consolas"/>
              </a:defRPr>
            </a:pPr>
            <a:r>
              <a:t>POST /transcripts    </a:t>
            </a:r>
          </a:p>
          <a:p>
            <a:pPr algn="l" defTabSz="914400">
              <a:defRPr sz="2900">
                <a:solidFill>
                  <a:srgbClr val="000000"/>
                </a:solidFill>
                <a:latin typeface="Consolas"/>
                <a:ea typeface="Consolas"/>
                <a:cs typeface="Consolas"/>
                <a:sym typeface="Consolas"/>
              </a:defRPr>
            </a:pPr>
            <a:r>
              <a:t> -- adds a new student to the database, </a:t>
            </a:r>
          </a:p>
          <a:p>
            <a:pPr algn="l" defTabSz="914400">
              <a:defRPr sz="2900">
                <a:solidFill>
                  <a:srgbClr val="000000"/>
                </a:solidFill>
                <a:latin typeface="Consolas"/>
                <a:ea typeface="Consolas"/>
                <a:cs typeface="Consolas"/>
                <a:sym typeface="Consolas"/>
              </a:defRPr>
            </a:pPr>
            <a:r>
              <a:t> -- returns an ID for this student. </a:t>
            </a:r>
          </a:p>
          <a:p>
            <a:pPr algn="l" defTabSz="914400">
              <a:defRPr sz="2900">
                <a:solidFill>
                  <a:srgbClr val="000000"/>
                </a:solidFill>
                <a:latin typeface="Consolas"/>
                <a:ea typeface="Consolas"/>
                <a:cs typeface="Consolas"/>
                <a:sym typeface="Consolas"/>
              </a:defRPr>
            </a:pPr>
            <a:r>
              <a:t> -- requires a body parameter 'name', url-encoded (eg name=avery) </a:t>
            </a:r>
          </a:p>
          <a:p>
            <a:pPr algn="l" defTabSz="914400">
              <a:defRPr sz="2900">
                <a:solidFill>
                  <a:srgbClr val="000000"/>
                </a:solidFill>
                <a:latin typeface="Consolas"/>
                <a:ea typeface="Consolas"/>
                <a:cs typeface="Consolas"/>
                <a:sym typeface="Consolas"/>
              </a:defRPr>
            </a:pPr>
            <a:r>
              <a:t> -- Multiple students may have the same name.</a:t>
            </a:r>
          </a:p>
          <a:p>
            <a:pPr algn="l" defTabSz="914400">
              <a:defRPr sz="2900">
                <a:solidFill>
                  <a:srgbClr val="000000"/>
                </a:solidFill>
                <a:latin typeface="Consolas"/>
                <a:ea typeface="Consolas"/>
                <a:cs typeface="Consolas"/>
                <a:sym typeface="Consolas"/>
              </a:defRPr>
            </a:pPr>
            <a:r>
              <a:t>GET  /transcripts/:ID           </a:t>
            </a:r>
          </a:p>
          <a:p>
            <a:pPr algn="l" defTabSz="914400">
              <a:defRPr sz="2900">
                <a:solidFill>
                  <a:srgbClr val="000000"/>
                </a:solidFill>
                <a:latin typeface="Consolas"/>
                <a:ea typeface="Consolas"/>
                <a:cs typeface="Consolas"/>
                <a:sym typeface="Consolas"/>
              </a:defRPr>
            </a:pPr>
            <a:r>
              <a:t> -- returns transcript for student with given ID.  Fails if no such student</a:t>
            </a:r>
          </a:p>
          <a:p>
            <a:pPr algn="l" defTabSz="914400">
              <a:defRPr sz="2900">
                <a:solidFill>
                  <a:srgbClr val="000000"/>
                </a:solidFill>
                <a:latin typeface="Consolas"/>
                <a:ea typeface="Consolas"/>
                <a:cs typeface="Consolas"/>
                <a:sym typeface="Consolas"/>
              </a:defRPr>
            </a:pPr>
            <a:r>
              <a:t>DELETE /transcripts/:ID          </a:t>
            </a:r>
          </a:p>
          <a:p>
            <a:pPr algn="l" defTabSz="914400">
              <a:defRPr sz="2900">
                <a:solidFill>
                  <a:srgbClr val="000000"/>
                </a:solidFill>
                <a:latin typeface="Consolas"/>
                <a:ea typeface="Consolas"/>
                <a:cs typeface="Consolas"/>
                <a:sym typeface="Consolas"/>
              </a:defRPr>
            </a:pPr>
            <a:r>
              <a:t> -- deletes transcript for student with the given ID, fails if no such student</a:t>
            </a:r>
            <a:br/>
            <a:r>
              <a:t>POST /transcripts/:studentID/:courseNumber</a:t>
            </a:r>
          </a:p>
          <a:p>
            <a:pPr algn="l" defTabSz="914400">
              <a:defRPr sz="2900">
                <a:solidFill>
                  <a:srgbClr val="000000"/>
                </a:solidFill>
                <a:latin typeface="Consolas"/>
                <a:ea typeface="Consolas"/>
                <a:cs typeface="Consolas"/>
                <a:sym typeface="Consolas"/>
              </a:defRPr>
            </a:pPr>
            <a:r>
              <a:t> -- adds an entry in this student's transcript with given name and course.  </a:t>
            </a:r>
          </a:p>
          <a:p>
            <a:pPr algn="l" defTabSz="914400">
              <a:defRPr sz="2900">
                <a:solidFill>
                  <a:srgbClr val="000000"/>
                </a:solidFill>
                <a:latin typeface="Consolas"/>
                <a:ea typeface="Consolas"/>
                <a:cs typeface="Consolas"/>
                <a:sym typeface="Consolas"/>
              </a:defRPr>
            </a:pPr>
            <a:r>
              <a:t> -- Requires a body parameter 'grade', url-encoded</a:t>
            </a:r>
          </a:p>
          <a:p>
            <a:pPr algn="l" defTabSz="914400">
              <a:defRPr sz="2900">
                <a:solidFill>
                  <a:srgbClr val="000000"/>
                </a:solidFill>
                <a:latin typeface="Consolas"/>
                <a:ea typeface="Consolas"/>
                <a:cs typeface="Consolas"/>
                <a:sym typeface="Consolas"/>
              </a:defRPr>
            </a:pPr>
            <a:r>
              <a:t> -- Fails if there is already an entry for this course in the student's transcript </a:t>
            </a:r>
          </a:p>
          <a:p>
            <a:pPr algn="l" defTabSz="914400">
              <a:defRPr sz="2900">
                <a:solidFill>
                  <a:srgbClr val="000000"/>
                </a:solidFill>
                <a:latin typeface="Consolas"/>
                <a:ea typeface="Consolas"/>
                <a:cs typeface="Consolas"/>
                <a:sym typeface="Consolas"/>
              </a:defRPr>
            </a:pPr>
            <a:r>
              <a:t>GET  /transcripts/:studentID/:courseNumber  </a:t>
            </a:r>
          </a:p>
          <a:p>
            <a:pPr algn="l" defTabSz="914400">
              <a:defRPr sz="2900">
                <a:solidFill>
                  <a:srgbClr val="000000"/>
                </a:solidFill>
                <a:latin typeface="Consolas"/>
                <a:ea typeface="Consolas"/>
                <a:cs typeface="Consolas"/>
                <a:sym typeface="Consolas"/>
              </a:defRPr>
            </a:pPr>
            <a:r>
              <a:t> -- returns the student's grade in the specified course.  </a:t>
            </a:r>
          </a:p>
          <a:p>
            <a:pPr algn="l" defTabSz="914400">
              <a:defRPr sz="2900">
                <a:solidFill>
                  <a:srgbClr val="000000"/>
                </a:solidFill>
                <a:latin typeface="Consolas"/>
                <a:ea typeface="Consolas"/>
                <a:cs typeface="Consolas"/>
                <a:sym typeface="Consolas"/>
              </a:defRPr>
            </a:pPr>
            <a:r>
              <a:t> -- Fails if student or course is missing.</a:t>
            </a:r>
          </a:p>
          <a:p>
            <a:pPr algn="l" defTabSz="914400">
              <a:defRPr sz="2900">
                <a:solidFill>
                  <a:srgbClr val="000000"/>
                </a:solidFill>
                <a:latin typeface="Consolas"/>
                <a:ea typeface="Consolas"/>
                <a:cs typeface="Consolas"/>
                <a:sym typeface="Consolas"/>
              </a:defRPr>
            </a:pPr>
            <a:r>
              <a:t>GET  /studentids?name=string     </a:t>
            </a:r>
          </a:p>
          <a:p>
            <a:pPr algn="l" defTabSz="914400">
              <a:defRPr sz="2900">
                <a:solidFill>
                  <a:srgbClr val="000000"/>
                </a:solidFill>
                <a:latin typeface="Consolas"/>
                <a:ea typeface="Consolas"/>
                <a:cs typeface="Consolas"/>
                <a:sym typeface="Consolas"/>
              </a:defRPr>
            </a:pPr>
            <a:r>
              <a:t> -- returns list of IDs for student with the given name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Lesson 3.4 Learning Objectives"/>
          <p:cNvSpPr txBox="1"/>
          <p:nvPr>
            <p:ph type="title"/>
          </p:nvPr>
        </p:nvSpPr>
        <p:spPr>
          <a:prstGeom prst="rect">
            <a:avLst/>
          </a:prstGeom>
        </p:spPr>
        <p:txBody>
          <a:bodyPr/>
          <a:lstStyle/>
          <a:p>
            <a:pPr/>
            <a:r>
              <a:t>Lesson 3.4 Learning Objectives</a:t>
            </a:r>
          </a:p>
        </p:txBody>
      </p:sp>
      <p:sp>
        <p:nvSpPr>
          <p:cNvPr id="185" name="REST Implementation"/>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REST Implementation</a:t>
            </a:r>
          </a:p>
        </p:txBody>
      </p:sp>
      <p:sp>
        <p:nvSpPr>
          <p:cNvPr id="186" name="You should now be prepared to:…"/>
          <p:cNvSpPr txBox="1"/>
          <p:nvPr>
            <p:ph type="body" idx="1"/>
          </p:nvPr>
        </p:nvSpPr>
        <p:spPr>
          <a:prstGeom prst="rect">
            <a:avLst/>
          </a:prstGeom>
        </p:spPr>
        <p:txBody>
          <a:bodyPr/>
          <a:lstStyle/>
          <a:p>
            <a:pPr marL="391885" indent="-391885">
              <a:buSzPct val="100000"/>
              <a:buFont typeface="Arial"/>
            </a:pPr>
            <a:r>
              <a:t>You should now be prepared to:</a:t>
            </a:r>
          </a:p>
          <a:p>
            <a:pPr lvl="1" marL="914400" indent="-457200">
              <a:buSzPct val="100000"/>
              <a:buFont typeface="Arial"/>
            </a:pPr>
            <a:r>
              <a:t>Explain the structure of a server in express.js</a:t>
            </a:r>
            <a:endParaRPr sz="2400"/>
          </a:p>
          <a:p>
            <a:pPr lvl="1" marL="914400" indent="-457200">
              <a:buSzPct val="100000"/>
              <a:buFont typeface="Arial"/>
            </a:pPr>
            <a:r>
              <a:t>Define 'middleware' and 'route' in the context of an express.js server</a:t>
            </a:r>
            <a:endParaRPr sz="2400"/>
          </a:p>
          <a:p>
            <a:pPr lvl="1" marL="914400" indent="-457200">
              <a:buSzPct val="100000"/>
              <a:buFont typeface="Arial"/>
            </a:pPr>
            <a:r>
              <a:t>Build a server for a simple REST protocol in express.js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